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51"/>
  </p:notesMasterIdLst>
  <p:handoutMasterIdLst>
    <p:handoutMasterId r:id="rId52"/>
  </p:handoutMasterIdLst>
  <p:sldIdLst>
    <p:sldId id="278" r:id="rId5"/>
    <p:sldId id="288" r:id="rId6"/>
    <p:sldId id="287" r:id="rId7"/>
    <p:sldId id="306" r:id="rId8"/>
    <p:sldId id="307" r:id="rId9"/>
    <p:sldId id="290" r:id="rId10"/>
    <p:sldId id="302" r:id="rId11"/>
    <p:sldId id="286" r:id="rId12"/>
    <p:sldId id="309" r:id="rId13"/>
    <p:sldId id="318" r:id="rId14"/>
    <p:sldId id="319" r:id="rId15"/>
    <p:sldId id="321" r:id="rId16"/>
    <p:sldId id="320" r:id="rId17"/>
    <p:sldId id="308" r:id="rId18"/>
    <p:sldId id="322" r:id="rId19"/>
    <p:sldId id="283" r:id="rId20"/>
    <p:sldId id="331" r:id="rId21"/>
    <p:sldId id="332" r:id="rId22"/>
    <p:sldId id="333" r:id="rId23"/>
    <p:sldId id="330" r:id="rId24"/>
    <p:sldId id="289" r:id="rId25"/>
    <p:sldId id="291" r:id="rId26"/>
    <p:sldId id="325" r:id="rId27"/>
    <p:sldId id="326" r:id="rId28"/>
    <p:sldId id="292" r:id="rId29"/>
    <p:sldId id="293" r:id="rId30"/>
    <p:sldId id="327" r:id="rId31"/>
    <p:sldId id="299" r:id="rId32"/>
    <p:sldId id="300" r:id="rId33"/>
    <p:sldId id="301" r:id="rId34"/>
    <p:sldId id="304" r:id="rId35"/>
    <p:sldId id="303" r:id="rId36"/>
    <p:sldId id="335" r:id="rId37"/>
    <p:sldId id="336" r:id="rId38"/>
    <p:sldId id="337" r:id="rId39"/>
    <p:sldId id="295" r:id="rId40"/>
    <p:sldId id="279" r:id="rId41"/>
    <p:sldId id="296" r:id="rId42"/>
    <p:sldId id="297" r:id="rId43"/>
    <p:sldId id="298" r:id="rId44"/>
    <p:sldId id="323" r:id="rId45"/>
    <p:sldId id="313" r:id="rId46"/>
    <p:sldId id="314" r:id="rId47"/>
    <p:sldId id="316" r:id="rId48"/>
    <p:sldId id="317" r:id="rId49"/>
    <p:sldId id="32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4BDB5B-0EFA-CE4D-F401-FAB922EC056C}" name="Lalancette, Marc" initials="LM" userId="S::Marc.Lalancette@mtess.gouv.qc.ca::07fecf6a-7caa-4a51-88fb-cefed5f4aa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4F081-4DAC-4CA9-BB1E-8BE9772DC040}" v="1" dt="2025-09-08T15:22:14.037"/>
    <p1510:client id="{F69F6847-16F9-3429-607D-1BFF0E634BBA}" v="1" dt="2025-09-09T15:29:11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6320" autoAdjust="0"/>
  </p:normalViewPr>
  <p:slideViewPr>
    <p:cSldViewPr snapToGrid="0">
      <p:cViewPr varScale="1">
        <p:scale>
          <a:sx n="59" d="100"/>
          <a:sy n="59" d="100"/>
        </p:scale>
        <p:origin x="60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16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hier, Stéphanie" userId="b0ed1926-25dd-4652-ab4d-2abec661d4d6" providerId="ADAL" clId="{3C54F081-4DAC-4CA9-BB1E-8BE9772DC040}"/>
    <pc:docChg chg="custSel delSld modSld sldOrd">
      <pc:chgData name="Gauthier, Stéphanie" userId="b0ed1926-25dd-4652-ab4d-2abec661d4d6" providerId="ADAL" clId="{3C54F081-4DAC-4CA9-BB1E-8BE9772DC040}" dt="2025-09-09T15:29:56.985" v="52" actId="20577"/>
      <pc:docMkLst>
        <pc:docMk/>
      </pc:docMkLst>
      <pc:sldChg chg="modSp mod modNotesTx">
        <pc:chgData name="Gauthier, Stéphanie" userId="b0ed1926-25dd-4652-ab4d-2abec661d4d6" providerId="ADAL" clId="{3C54F081-4DAC-4CA9-BB1E-8BE9772DC040}" dt="2025-09-09T15:29:56.985" v="52" actId="20577"/>
        <pc:sldMkLst>
          <pc:docMk/>
          <pc:sldMk cId="308931663" sldId="288"/>
        </pc:sldMkLst>
        <pc:spChg chg="mod">
          <ac:chgData name="Gauthier, Stéphanie" userId="b0ed1926-25dd-4652-ab4d-2abec661d4d6" providerId="ADAL" clId="{3C54F081-4DAC-4CA9-BB1E-8BE9772DC040}" dt="2025-09-09T15:29:48.110" v="51" actId="27636"/>
          <ac:spMkLst>
            <pc:docMk/>
            <pc:sldMk cId="308931663" sldId="288"/>
            <ac:spMk id="3" creationId="{00000000-0000-0000-0000-000000000000}"/>
          </ac:spMkLst>
        </pc:spChg>
      </pc:sldChg>
      <pc:sldChg chg="modSp mod ord">
        <pc:chgData name="Gauthier, Stéphanie" userId="b0ed1926-25dd-4652-ab4d-2abec661d4d6" providerId="ADAL" clId="{3C54F081-4DAC-4CA9-BB1E-8BE9772DC040}" dt="2025-09-08T17:45:57.090" v="29"/>
        <pc:sldMkLst>
          <pc:docMk/>
          <pc:sldMk cId="1851305268" sldId="297"/>
        </pc:sldMkLst>
        <pc:spChg chg="mod">
          <ac:chgData name="Gauthier, Stéphanie" userId="b0ed1926-25dd-4652-ab4d-2abec661d4d6" providerId="ADAL" clId="{3C54F081-4DAC-4CA9-BB1E-8BE9772DC040}" dt="2025-09-08T15:25:48.753" v="14" actId="20577"/>
          <ac:spMkLst>
            <pc:docMk/>
            <pc:sldMk cId="1851305268" sldId="297"/>
            <ac:spMk id="3" creationId="{00000000-0000-0000-0000-000000000000}"/>
          </ac:spMkLst>
        </pc:spChg>
      </pc:sldChg>
      <pc:sldChg chg="ord">
        <pc:chgData name="Gauthier, Stéphanie" userId="b0ed1926-25dd-4652-ab4d-2abec661d4d6" providerId="ADAL" clId="{3C54F081-4DAC-4CA9-BB1E-8BE9772DC040}" dt="2025-09-08T17:45:58.773" v="31"/>
        <pc:sldMkLst>
          <pc:docMk/>
          <pc:sldMk cId="3526313298" sldId="298"/>
        </pc:sldMkLst>
      </pc:sldChg>
      <pc:sldChg chg="ord">
        <pc:chgData name="Gauthier, Stéphanie" userId="b0ed1926-25dd-4652-ab4d-2abec661d4d6" providerId="ADAL" clId="{3C54F081-4DAC-4CA9-BB1E-8BE9772DC040}" dt="2025-09-08T15:21:38.515" v="4"/>
        <pc:sldMkLst>
          <pc:docMk/>
          <pc:sldMk cId="2035532353" sldId="304"/>
        </pc:sldMkLst>
      </pc:sldChg>
      <pc:sldChg chg="modSp mod">
        <pc:chgData name="Gauthier, Stéphanie" userId="b0ed1926-25dd-4652-ab4d-2abec661d4d6" providerId="ADAL" clId="{3C54F081-4DAC-4CA9-BB1E-8BE9772DC040}" dt="2025-09-08T17:32:21.619" v="24" actId="20577"/>
        <pc:sldMkLst>
          <pc:docMk/>
          <pc:sldMk cId="3668819811" sldId="306"/>
        </pc:sldMkLst>
        <pc:spChg chg="mod">
          <ac:chgData name="Gauthier, Stéphanie" userId="b0ed1926-25dd-4652-ab4d-2abec661d4d6" providerId="ADAL" clId="{3C54F081-4DAC-4CA9-BB1E-8BE9772DC040}" dt="2025-09-08T17:32:21.619" v="24" actId="20577"/>
          <ac:spMkLst>
            <pc:docMk/>
            <pc:sldMk cId="3668819811" sldId="306"/>
            <ac:spMk id="3" creationId="{00000000-0000-0000-0000-000000000000}"/>
          </ac:spMkLst>
        </pc:spChg>
      </pc:sldChg>
      <pc:sldChg chg="del ord">
        <pc:chgData name="Gauthier, Stéphanie" userId="b0ed1926-25dd-4652-ab4d-2abec661d4d6" providerId="ADAL" clId="{3C54F081-4DAC-4CA9-BB1E-8BE9772DC040}" dt="2025-09-08T15:27:22.065" v="17" actId="47"/>
        <pc:sldMkLst>
          <pc:docMk/>
          <pc:sldMk cId="2735661730" sldId="312"/>
        </pc:sldMkLst>
      </pc:sldChg>
      <pc:sldChg chg="modSp mod">
        <pc:chgData name="Gauthier, Stéphanie" userId="b0ed1926-25dd-4652-ab4d-2abec661d4d6" providerId="ADAL" clId="{3C54F081-4DAC-4CA9-BB1E-8BE9772DC040}" dt="2025-09-08T17:34:23.829" v="25" actId="20577"/>
        <pc:sldMkLst>
          <pc:docMk/>
          <pc:sldMk cId="3655133346" sldId="318"/>
        </pc:sldMkLst>
        <pc:spChg chg="mod">
          <ac:chgData name="Gauthier, Stéphanie" userId="b0ed1926-25dd-4652-ab4d-2abec661d4d6" providerId="ADAL" clId="{3C54F081-4DAC-4CA9-BB1E-8BE9772DC040}" dt="2025-09-08T17:34:23.829" v="25" actId="20577"/>
          <ac:spMkLst>
            <pc:docMk/>
            <pc:sldMk cId="3655133346" sldId="318"/>
            <ac:spMk id="8" creationId="{30CC118C-F7EC-5E0B-12DB-98F3C04AD4D7}"/>
          </ac:spMkLst>
        </pc:spChg>
      </pc:sldChg>
      <pc:sldChg chg="modSp mod">
        <pc:chgData name="Gauthier, Stéphanie" userId="b0ed1926-25dd-4652-ab4d-2abec661d4d6" providerId="ADAL" clId="{3C54F081-4DAC-4CA9-BB1E-8BE9772DC040}" dt="2025-09-08T18:54:55.382" v="49" actId="20577"/>
        <pc:sldMkLst>
          <pc:docMk/>
          <pc:sldMk cId="1914548123" sldId="329"/>
        </pc:sldMkLst>
        <pc:spChg chg="mod">
          <ac:chgData name="Gauthier, Stéphanie" userId="b0ed1926-25dd-4652-ab4d-2abec661d4d6" providerId="ADAL" clId="{3C54F081-4DAC-4CA9-BB1E-8BE9772DC040}" dt="2025-09-08T18:54:55.382" v="49" actId="20577"/>
          <ac:spMkLst>
            <pc:docMk/>
            <pc:sldMk cId="1914548123" sldId="329"/>
            <ac:spMk id="3" creationId="{AE1EAC85-AC2A-CFC9-22EA-F50E4167E36C}"/>
          </ac:spMkLst>
        </pc:spChg>
      </pc:sldChg>
      <pc:sldChg chg="modSp mod">
        <pc:chgData name="Gauthier, Stéphanie" userId="b0ed1926-25dd-4652-ab4d-2abec661d4d6" providerId="ADAL" clId="{3C54F081-4DAC-4CA9-BB1E-8BE9772DC040}" dt="2025-09-08T15:00:59.244" v="2" actId="20577"/>
        <pc:sldMkLst>
          <pc:docMk/>
          <pc:sldMk cId="2251953680" sldId="334"/>
        </pc:sldMkLst>
        <pc:spChg chg="mod">
          <ac:chgData name="Gauthier, Stéphanie" userId="b0ed1926-25dd-4652-ab4d-2abec661d4d6" providerId="ADAL" clId="{3C54F081-4DAC-4CA9-BB1E-8BE9772DC040}" dt="2025-09-08T15:00:59.244" v="2" actId="20577"/>
          <ac:spMkLst>
            <pc:docMk/>
            <pc:sldMk cId="2251953680" sldId="334"/>
            <ac:spMk id="3" creationId="{5E06602E-19F2-F760-6703-0C160A912613}"/>
          </ac:spMkLst>
        </pc:spChg>
      </pc:sldChg>
      <pc:sldChg chg="modSp mod">
        <pc:chgData name="Gauthier, Stéphanie" userId="b0ed1926-25dd-4652-ab4d-2abec661d4d6" providerId="ADAL" clId="{3C54F081-4DAC-4CA9-BB1E-8BE9772DC040}" dt="2025-09-08T15:22:23.844" v="12" actId="15"/>
        <pc:sldMkLst>
          <pc:docMk/>
          <pc:sldMk cId="1029900553" sldId="335"/>
        </pc:sldMkLst>
        <pc:spChg chg="mod">
          <ac:chgData name="Gauthier, Stéphanie" userId="b0ed1926-25dd-4652-ab4d-2abec661d4d6" providerId="ADAL" clId="{3C54F081-4DAC-4CA9-BB1E-8BE9772DC040}" dt="2025-09-08T15:22:23.844" v="12" actId="15"/>
          <ac:spMkLst>
            <pc:docMk/>
            <pc:sldMk cId="1029900553" sldId="335"/>
            <ac:spMk id="3" creationId="{5CE3FF1B-3456-1B05-1BED-4A86C8963867}"/>
          </ac:spMkLst>
        </pc:spChg>
      </pc:sldChg>
    </pc:docChg>
  </pc:docChgLst>
  <pc:docChgLst>
    <pc:chgData name="Gauthier, Stéphanie" userId="S::stephanie.gauthier@mess.gouv.qc.ca::b0ed1926-25dd-4652-ab4d-2abec661d4d6" providerId="AD" clId="Web-{F69F6847-16F9-3429-607D-1BFF0E634BBA}"/>
    <pc:docChg chg="delSld">
      <pc:chgData name="Gauthier, Stéphanie" userId="S::stephanie.gauthier@mess.gouv.qc.ca::b0ed1926-25dd-4652-ab4d-2abec661d4d6" providerId="AD" clId="Web-{F69F6847-16F9-3429-607D-1BFF0E634BBA}" dt="2025-09-09T15:29:11.208" v="0"/>
      <pc:docMkLst>
        <pc:docMk/>
      </pc:docMkLst>
      <pc:sldChg chg="del">
        <pc:chgData name="Gauthier, Stéphanie" userId="S::stephanie.gauthier@mess.gouv.qc.ca::b0ed1926-25dd-4652-ab4d-2abec661d4d6" providerId="AD" clId="Web-{F69F6847-16F9-3429-607D-1BFF0E634BBA}" dt="2025-09-09T15:29:11.208" v="0"/>
        <pc:sldMkLst>
          <pc:docMk/>
          <pc:sldMk cId="2251953680" sldId="33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3FD8C-AB8C-4ED2-8A71-E48040E03B0D}" type="datetimeFigureOut">
              <a:rPr lang="fr-CA" smtClean="0"/>
              <a:t>2025-09-09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3D704-B3DE-4362-B744-DF3AC3482AE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061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5E8E3-221F-4D2D-9C1C-4FEE40391B75}" type="datetimeFigureOut">
              <a:rPr lang="fr-CA" smtClean="0"/>
              <a:t>2025-09-09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22491-B196-4BB1-BB70-FD2C115F818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287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151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348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On va commencer par la fonctionnalité de paiement ajoutée a FRW.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535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558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Possible de définir un domaine de valeurs personnalisé par système ou par formulaire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077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Bénéficier d’une trousse de démarrage afin d’implanter FRW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3551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235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cueil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40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02428"/>
            <a:ext cx="10515600" cy="405531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364071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44096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364071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196013" y="2527042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9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96414"/>
            <a:ext cx="10515600" cy="5506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858298"/>
            <a:ext cx="10515600" cy="335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8119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9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9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4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29265"/>
            <a:ext cx="3932237" cy="100289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1936955"/>
            <a:ext cx="5504477" cy="330364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6954"/>
            <a:ext cx="3932237" cy="33103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3973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2250"/>
            <a:ext cx="3932237" cy="1263445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07458"/>
            <a:ext cx="4462257" cy="3460956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7459"/>
            <a:ext cx="3932237" cy="331101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8585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051560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1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78" r:id="rId8"/>
    <p:sldLayoutId id="2147483679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quebec.ca/composantes/formulaire/champ-texte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ulaires.it.mtess.gouv.qc.ca/fr/Form/7/P700U/0/N/#p=sectionPresen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sign.quebec.ca/apercu/systeme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Présentation FRW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/>
              <a:t>Formulaires Web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31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Dans cet exemple, l’utilisateur est authentifié dans « Mon Dossier - Aide à l’emploi – Assistance sociale »</a:t>
            </a:r>
          </a:p>
          <a:p>
            <a:r>
              <a:rPr lang="fr-CA" dirty="0"/>
              <a:t>La demande du citoyen peut être initiée à partir de son espace client.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19240F5-21B5-53D3-C6C4-28D272FC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04812"/>
            <a:ext cx="3810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Permet le pré-remplissage des informations déjà connues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BCC760-825B-E8D3-9E4A-3AB4EBBD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80" y="4762"/>
            <a:ext cx="3810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DF2849-FFB3-C32C-8A79-378829F53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BE5CC1C-6605-429C-0B88-FF03E3D6A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656117-7FDD-7EE5-A320-3CA0B2DB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A2960C-AEC3-B6A1-2B70-99C40DF83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5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DB9B6-8A63-A1A4-174E-9D36E337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Contrôles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5FBDA1-00BD-C7DA-1656-E283BDA6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>
            <a:normAutofit fontScale="70000" lnSpcReduction="20000"/>
          </a:bodyPr>
          <a:lstStyle/>
          <a:p>
            <a:r>
              <a:rPr lang="fr-CA" dirty="0"/>
              <a:t>Paiement intégré</a:t>
            </a:r>
          </a:p>
          <a:p>
            <a:r>
              <a:rPr lang="fr-CA" dirty="0"/>
              <a:t>Validation des coordonnées bancaires</a:t>
            </a:r>
          </a:p>
          <a:p>
            <a:r>
              <a:rPr lang="fr-CA" dirty="0"/>
              <a:t>Précision sur un champ</a:t>
            </a:r>
          </a:p>
          <a:p>
            <a:r>
              <a:rPr lang="fr-CA" dirty="0"/>
              <a:t>Ajout de pièces jointes</a:t>
            </a:r>
          </a:p>
          <a:p>
            <a:r>
              <a:rPr lang="fr-CA" dirty="0"/>
              <a:t>Adresse </a:t>
            </a:r>
          </a:p>
          <a:p>
            <a:r>
              <a:rPr lang="fr-CA" dirty="0"/>
              <a:t>Liste déroulante</a:t>
            </a:r>
          </a:p>
          <a:p>
            <a:r>
              <a:rPr lang="fr-CA" dirty="0"/>
              <a:t>Groupes répétables</a:t>
            </a:r>
          </a:p>
          <a:p>
            <a:r>
              <a:rPr lang="fr-CA" dirty="0"/>
              <a:t>Affichage conditionnel</a:t>
            </a:r>
          </a:p>
          <a:p>
            <a:r>
              <a:rPr lang="fr-CA" dirty="0"/>
              <a:t>Aide contextuelle</a:t>
            </a:r>
          </a:p>
          <a:p>
            <a:r>
              <a:rPr lang="fr-CA" dirty="0"/>
              <a:t>Composants d’affichage</a:t>
            </a:r>
          </a:p>
          <a:p>
            <a:r>
              <a:rPr lang="fr-CA" dirty="0"/>
              <a:t>Étapier</a:t>
            </a:r>
          </a:p>
          <a:p>
            <a:r>
              <a:rPr lang="fr-CA" dirty="0"/>
              <a:t>Formatage des champs</a:t>
            </a:r>
          </a:p>
          <a:p>
            <a:r>
              <a:rPr lang="fr-CA" dirty="0"/>
              <a:t>Sommaire des erreurs</a:t>
            </a:r>
          </a:p>
          <a:p>
            <a:r>
              <a:rPr lang="fr-CA" dirty="0"/>
              <a:t>Validations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433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BCC190-93B1-4F99-DCDA-E0D9F46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7"/>
            <a:ext cx="468089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Paiement intégré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AE3CDC-E1C9-F257-F0EA-D1548018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8" y="1788302"/>
            <a:ext cx="10702766" cy="4351338"/>
          </a:xfrm>
        </p:spPr>
        <p:txBody>
          <a:bodyPr>
            <a:normAutofit/>
          </a:bodyPr>
          <a:lstStyle/>
          <a:p>
            <a:r>
              <a:rPr lang="fr-CA" sz="2400" dirty="0"/>
              <a:t>Solution de paiement intégrée à un formulaire</a:t>
            </a:r>
          </a:p>
          <a:p>
            <a:r>
              <a:rPr lang="fr-CA" sz="2400" dirty="0"/>
              <a:t>Nous utilisons </a:t>
            </a:r>
            <a:r>
              <a:rPr lang="fr-CA" sz="2400" dirty="0" err="1"/>
              <a:t>Moneris</a:t>
            </a:r>
            <a:r>
              <a:rPr lang="fr-CA" sz="2400" dirty="0"/>
              <a:t>, qui est le fournisseur de service gouvernemental</a:t>
            </a:r>
          </a:p>
          <a:p>
            <a:pPr lvl="1"/>
            <a:r>
              <a:rPr lang="fr-CA" sz="2100" dirty="0"/>
              <a:t>Nécessaire d’avoir un store ID (numéro marchand) pour utiliser la fonctionnalité</a:t>
            </a:r>
          </a:p>
          <a:p>
            <a:r>
              <a:rPr lang="fr-CA" sz="2400" dirty="0"/>
              <a:t>Permet de faire payer un utilisateur pour des produits ou services en lien avec le formulaire</a:t>
            </a:r>
          </a:p>
          <a:p>
            <a:pPr lvl="1"/>
            <a:r>
              <a:rPr lang="fr-CA" sz="2100" dirty="0"/>
              <a:t>il est possible de définir une quantité fixe ou dynamique selon les données du formulaire, ainsi que gérer les taxes.</a:t>
            </a:r>
          </a:p>
          <a:p>
            <a:r>
              <a:rPr lang="fr-CA" sz="2400" dirty="0"/>
              <a:t>Plusieurs cas d’usage sont possibles, par exemple</a:t>
            </a:r>
          </a:p>
          <a:p>
            <a:pPr lvl="1"/>
            <a:r>
              <a:rPr lang="fr-CA" sz="2100" dirty="0"/>
              <a:t>Produit unique avec montant global de transaction avec ou sans taxe</a:t>
            </a:r>
          </a:p>
          <a:p>
            <a:pPr lvl="1"/>
            <a:r>
              <a:rPr lang="fr-CA" sz="2100" dirty="0"/>
              <a:t>Produits multiples avec quantité dynamique avec ou sans taxes</a:t>
            </a:r>
          </a:p>
        </p:txBody>
      </p:sp>
    </p:spTree>
    <p:extLst>
      <p:ext uri="{BB962C8B-B14F-4D97-AF65-F5344CB8AC3E}">
        <p14:creationId xmlns:p14="http://schemas.microsoft.com/office/powerpoint/2010/main" val="77270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59190-B25B-8D3B-F666-0D59D309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788"/>
            <a:ext cx="8813800" cy="1240270"/>
          </a:xfrm>
        </p:spPr>
        <p:txBody>
          <a:bodyPr>
            <a:normAutofit/>
          </a:bodyPr>
          <a:lstStyle/>
          <a:p>
            <a:r>
              <a:rPr lang="fr-CA" sz="3200" dirty="0"/>
              <a:t>Produit unique avec montant global de transaction avec ou sans taxe</a:t>
            </a:r>
          </a:p>
        </p:txBody>
      </p:sp>
      <p:pic>
        <p:nvPicPr>
          <p:cNvPr id="5" name="Image 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988EDE03-75EB-8873-E8F4-051130951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1582058"/>
            <a:ext cx="10781614" cy="49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94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59190-B25B-8D3B-F666-0D59D309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788"/>
            <a:ext cx="8813800" cy="1240270"/>
          </a:xfrm>
        </p:spPr>
        <p:txBody>
          <a:bodyPr>
            <a:normAutofit/>
          </a:bodyPr>
          <a:lstStyle/>
          <a:p>
            <a:r>
              <a:rPr lang="fr-CA" sz="3200" dirty="0"/>
              <a:t>Produits multiples avec quantité dynamique avec ou sans taxes</a:t>
            </a:r>
          </a:p>
        </p:txBody>
      </p:sp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AAE0AC04-11AB-A657-2B94-BEF9058D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1582058"/>
            <a:ext cx="10794179" cy="49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Plan de la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43071"/>
            <a:ext cx="10515600" cy="4662261"/>
          </a:xfrm>
        </p:spPr>
        <p:txBody>
          <a:bodyPr>
            <a:normAutofit lnSpcReduction="10000"/>
          </a:bodyPr>
          <a:lstStyle/>
          <a:p>
            <a:r>
              <a:rPr lang="fr-CA" dirty="0"/>
              <a:t>FRW, qu’est-ce que c’est?</a:t>
            </a:r>
          </a:p>
          <a:p>
            <a:r>
              <a:rPr lang="fr-CA" dirty="0"/>
              <a:t>Clientèle cible</a:t>
            </a:r>
          </a:p>
          <a:p>
            <a:r>
              <a:rPr lang="fr-CA" dirty="0"/>
              <a:t>Normes et standards de la solution</a:t>
            </a:r>
          </a:p>
          <a:p>
            <a:pPr lvl="1"/>
            <a:r>
              <a:rPr lang="fr-CA" dirty="0"/>
              <a:t>Multilingue et affichage réactif</a:t>
            </a:r>
          </a:p>
          <a:p>
            <a:r>
              <a:rPr lang="fr-CA" dirty="0"/>
              <a:t>Démonstration des fonctionnalités offertes par FRW</a:t>
            </a:r>
          </a:p>
          <a:p>
            <a:pPr lvl="1"/>
            <a:r>
              <a:rPr lang="fr-CA" dirty="0"/>
              <a:t>Accès anonyme versus accès authentifié (Enregistrement et reprise)</a:t>
            </a:r>
          </a:p>
          <a:p>
            <a:pPr lvl="1"/>
            <a:r>
              <a:rPr lang="fr-CA" dirty="0"/>
              <a:t>Contrôles disponibles</a:t>
            </a:r>
          </a:p>
          <a:p>
            <a:pPr lvl="1"/>
            <a:r>
              <a:rPr lang="fr-CA" dirty="0" err="1"/>
              <a:t>Conavigation</a:t>
            </a:r>
            <a:endParaRPr lang="fr-CA" dirty="0"/>
          </a:p>
          <a:p>
            <a:pPr lvl="1"/>
            <a:r>
              <a:rPr lang="fr-CA" dirty="0"/>
              <a:t>Outils de développement</a:t>
            </a:r>
          </a:p>
          <a:p>
            <a:pPr lvl="1"/>
            <a:r>
              <a:rPr lang="fr-CA" dirty="0"/>
              <a:t>Transmission du formulaire</a:t>
            </a:r>
          </a:p>
          <a:p>
            <a:r>
              <a:rPr lang="fr-CA" dirty="0"/>
              <a:t>Entente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93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BCC190-93B1-4F99-DCDA-E0D9F46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6"/>
            <a:ext cx="7683794" cy="1009077"/>
          </a:xfrm>
        </p:spPr>
        <p:txBody>
          <a:bodyPr>
            <a:normAutofit/>
          </a:bodyPr>
          <a:lstStyle/>
          <a:p>
            <a:r>
              <a:rPr lang="fr-CA" sz="3200" dirty="0"/>
              <a:t>Validation des coordonnées bancaires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AE3CDC-E1C9-F257-F0EA-D1548018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50" y="1843313"/>
            <a:ext cx="3895564" cy="2641601"/>
          </a:xfrm>
        </p:spPr>
        <p:txBody>
          <a:bodyPr>
            <a:normAutofit/>
          </a:bodyPr>
          <a:lstStyle/>
          <a:p>
            <a:r>
              <a:rPr lang="fr-CA" sz="2000" dirty="0"/>
              <a:t>Permet la saisie des informations liées à un compte bancaire canadien</a:t>
            </a:r>
          </a:p>
          <a:p>
            <a:r>
              <a:rPr lang="fr-CA" sz="2000" dirty="0"/>
              <a:t>Les plus grandes institutions sont validées en utilisant le </a:t>
            </a:r>
            <a:r>
              <a:rPr lang="fr-CA" sz="2000" i="1" dirty="0"/>
              <a:t>Fichier des institutions financières</a:t>
            </a:r>
          </a:p>
          <a:p>
            <a:endParaRPr lang="fr-CA" sz="2000" dirty="0"/>
          </a:p>
          <a:p>
            <a:endParaRPr lang="fr-CA" sz="2000" dirty="0"/>
          </a:p>
        </p:txBody>
      </p:sp>
      <p:pic>
        <p:nvPicPr>
          <p:cNvPr id="7" name="Image 6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F74CDADD-EBCE-B7E1-4759-F552C0901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53" y="1843313"/>
            <a:ext cx="6868784" cy="38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9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F5C7CC-009F-510C-AC24-0379795F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28" y="226803"/>
            <a:ext cx="5417050" cy="64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D66F72-902C-5EBA-221B-9272830B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7"/>
            <a:ext cx="468089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Précision sur un champ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789E07-B301-B946-B6D1-5C34B006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8" y="1788302"/>
            <a:ext cx="4680891" cy="4351338"/>
          </a:xfrm>
        </p:spPr>
        <p:txBody>
          <a:bodyPr>
            <a:normAutofit/>
          </a:bodyPr>
          <a:lstStyle/>
          <a:p>
            <a:r>
              <a:rPr lang="fr-CA" sz="2000" dirty="0"/>
              <a:t>Ajout d’informations pertinentes sous le champ</a:t>
            </a:r>
          </a:p>
          <a:p>
            <a:r>
              <a:rPr lang="fr-CA" sz="1400" dirty="0">
                <a:hlinkClick r:id="rId3"/>
              </a:rPr>
              <a:t>Champ texte | Système de design gouvernemental (quebec.ca)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96498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6B8F5D-9390-7366-CAA0-797224FF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5" y="185737"/>
            <a:ext cx="7391400" cy="64865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Ajout de pièces jointes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3862873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Par exemple, l’utilisateur prend des photos de chaque page de son bail</a:t>
            </a:r>
          </a:p>
          <a:p>
            <a:r>
              <a:rPr lang="fr-CA" dirty="0"/>
              <a:t>Possibilité de : </a:t>
            </a:r>
          </a:p>
          <a:p>
            <a:pPr lvl="1"/>
            <a:r>
              <a:rPr lang="fr-CA" dirty="0"/>
              <a:t>Trier les pages dans le bon ordre </a:t>
            </a:r>
          </a:p>
          <a:p>
            <a:pPr lvl="1"/>
            <a:r>
              <a:rPr lang="fr-CA" dirty="0"/>
              <a:t>Éditer l’image</a:t>
            </a:r>
          </a:p>
          <a:p>
            <a:r>
              <a:rPr lang="fr-CA" dirty="0"/>
              <a:t>Possibilité de transmettre ultérieurement</a:t>
            </a:r>
          </a:p>
        </p:txBody>
      </p:sp>
    </p:spTree>
    <p:extLst>
      <p:ext uri="{BB962C8B-B14F-4D97-AF65-F5344CB8AC3E}">
        <p14:creationId xmlns:p14="http://schemas.microsoft.com/office/powerpoint/2010/main" val="125309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Adresse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2855167" cy="4351338"/>
          </a:xfrm>
        </p:spPr>
        <p:txBody>
          <a:bodyPr>
            <a:normAutofit/>
          </a:bodyPr>
          <a:lstStyle/>
          <a:p>
            <a:r>
              <a:rPr lang="fr-CA" dirty="0"/>
              <a:t>Facilite la saisie d’une adresse complète et réduit le risque d’erreur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C12CA4-6205-839E-0D35-1A1ACDC55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14" y="1178815"/>
            <a:ext cx="8241640" cy="45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3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Liste déroulante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Sélection unique ou multiple</a:t>
            </a:r>
          </a:p>
          <a:p>
            <a:r>
              <a:rPr lang="fr-CA" dirty="0"/>
              <a:t>Avec ou sans recherche</a:t>
            </a:r>
          </a:p>
          <a:p>
            <a:r>
              <a:rPr lang="fr-CA" dirty="0"/>
              <a:t>Mots-clés, par exemple :</a:t>
            </a:r>
          </a:p>
          <a:p>
            <a:pPr lvl="1"/>
            <a:r>
              <a:rPr lang="fr-CA" dirty="0"/>
              <a:t>Pomme (New York)</a:t>
            </a:r>
          </a:p>
          <a:p>
            <a:pPr lvl="1"/>
            <a:r>
              <a:rPr lang="fr-CA" dirty="0"/>
              <a:t>Nordiques (Colorado)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6" name="Image 5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14B277AE-85B3-8340-0CBB-17CA3D2A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22" y="680651"/>
            <a:ext cx="4758886" cy="54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Groupes répétables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Ajout dynamique de groupes répétables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DE9C87-BC00-9C3F-4AE4-DB094FA9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16" y="357187"/>
            <a:ext cx="73437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2D58B19-334A-3BE0-AD79-96724369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40" y="362494"/>
            <a:ext cx="8543626" cy="61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320475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conditionnel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6" y="2012238"/>
            <a:ext cx="3204754" cy="4351338"/>
          </a:xfrm>
        </p:spPr>
        <p:txBody>
          <a:bodyPr/>
          <a:lstStyle/>
          <a:p>
            <a:r>
              <a:rPr lang="fr-CA" dirty="0"/>
              <a:t>Il est possible de conditionner l’affichage de champs ou de sections sur des réponses à une question donnée</a:t>
            </a:r>
          </a:p>
        </p:txBody>
      </p:sp>
    </p:spTree>
    <p:extLst>
      <p:ext uri="{BB962C8B-B14F-4D97-AF65-F5344CB8AC3E}">
        <p14:creationId xmlns:p14="http://schemas.microsoft.com/office/powerpoint/2010/main" val="1576296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4103602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Aide contextuelle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5" y="2012238"/>
            <a:ext cx="4290215" cy="4351338"/>
          </a:xfrm>
        </p:spPr>
        <p:txBody>
          <a:bodyPr/>
          <a:lstStyle/>
          <a:p>
            <a:r>
              <a:rPr lang="fr-CA" dirty="0"/>
              <a:t>Est utilisée pour fournir des informations contextuelles liées à un élément particulier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C27ED0-A72C-66D7-C068-BBE793641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700"/>
            <a:ext cx="3543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FAB58-5E2F-4FDE-3D16-8A511328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6245"/>
            <a:ext cx="369896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Composants d’affichage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326CF9-E9EE-D752-CA28-2E2E3EAC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98966" cy="4351338"/>
          </a:xfrm>
        </p:spPr>
        <p:txBody>
          <a:bodyPr/>
          <a:lstStyle/>
          <a:p>
            <a:r>
              <a:rPr lang="fr-CA" dirty="0"/>
              <a:t>Avis information</a:t>
            </a:r>
          </a:p>
          <a:p>
            <a:r>
              <a:rPr lang="fr-CA" dirty="0"/>
              <a:t>Avis avertissement</a:t>
            </a:r>
          </a:p>
          <a:p>
            <a:r>
              <a:rPr lang="fr-CA" dirty="0"/>
              <a:t>Avis succès</a:t>
            </a:r>
          </a:p>
          <a:p>
            <a:r>
              <a:rPr lang="fr-CA" dirty="0"/>
              <a:t>Avis erreur</a:t>
            </a:r>
          </a:p>
          <a:p>
            <a:r>
              <a:rPr lang="fr-CA" dirty="0"/>
              <a:t>Image</a:t>
            </a:r>
          </a:p>
          <a:p>
            <a:r>
              <a:rPr lang="fr-CA" dirty="0"/>
              <a:t>Zone en évidence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DBC8DA-081D-20F9-D7BB-3A6B578D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0"/>
            <a:ext cx="730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30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15784-1389-653B-ABD2-8A234DF4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76" y="1058172"/>
            <a:ext cx="1976845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Étapier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A95C2E6-44DA-E9B3-E505-F8E3A4C2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4" y="279281"/>
            <a:ext cx="9628516" cy="6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B260CA1-20E5-F800-BB81-94175369F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042" y="3031880"/>
            <a:ext cx="494629" cy="543718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6F20AB-147E-77EF-27FF-E8E1B2AA0B6F}"/>
              </a:ext>
            </a:extLst>
          </p:cNvPr>
          <p:cNvSpPr txBox="1"/>
          <p:nvPr/>
        </p:nvSpPr>
        <p:spPr>
          <a:xfrm>
            <a:off x="622770" y="2980573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courante (incomplète)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33221F-A4B5-B10F-021F-B78E2DF4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9" y="4993717"/>
            <a:ext cx="494629" cy="48142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6EACBA6-9900-73F7-4A18-6F5475B520CB}"/>
              </a:ext>
            </a:extLst>
          </p:cNvPr>
          <p:cNvSpPr txBox="1"/>
          <p:nvPr/>
        </p:nvSpPr>
        <p:spPr>
          <a:xfrm>
            <a:off x="636058" y="4917864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contenant des erreurs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65D6C8E-0C0D-30B1-A2BA-E96DE3B13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12" y="2087963"/>
            <a:ext cx="494629" cy="48142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4917DD-2D3B-5020-2D43-6F7DE88B42C6}"/>
              </a:ext>
            </a:extLst>
          </p:cNvPr>
          <p:cNvSpPr txBox="1"/>
          <p:nvPr/>
        </p:nvSpPr>
        <p:spPr>
          <a:xfrm>
            <a:off x="622770" y="2087963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incomplète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C059FB3-9734-261C-30F2-325D451EC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30" y="4110110"/>
            <a:ext cx="468054" cy="48142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5414E9A-3CD5-AC77-DC91-A481DD0CC1F3}"/>
              </a:ext>
            </a:extLst>
          </p:cNvPr>
          <p:cNvSpPr txBox="1"/>
          <p:nvPr/>
        </p:nvSpPr>
        <p:spPr>
          <a:xfrm>
            <a:off x="633671" y="4117205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complétée</a:t>
            </a:r>
          </a:p>
        </p:txBody>
      </p:sp>
    </p:spTree>
    <p:extLst>
      <p:ext uri="{BB962C8B-B14F-4D97-AF65-F5344CB8AC3E}">
        <p14:creationId xmlns:p14="http://schemas.microsoft.com/office/powerpoint/2010/main" val="126377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Qu’est-ce que c’est?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Système permettant la création et l’affichage de formulaires Web dynamiques</a:t>
            </a:r>
          </a:p>
          <a:p>
            <a:pPr lvl="1"/>
            <a:r>
              <a:rPr lang="fr-CA" dirty="0"/>
              <a:t>Par configuration uniquement (</a:t>
            </a:r>
            <a:r>
              <a:rPr lang="fr-CA" dirty="0" err="1"/>
              <a:t>low</a:t>
            </a:r>
            <a:r>
              <a:rPr lang="fr-CA" dirty="0"/>
              <a:t>-code)</a:t>
            </a:r>
          </a:p>
          <a:p>
            <a:pPr lvl="1"/>
            <a:r>
              <a:rPr lang="fr-CA" dirty="0"/>
              <a:t>Validations, formatage, affichage conditionnel</a:t>
            </a:r>
          </a:p>
          <a:p>
            <a:pPr lvl="1"/>
            <a:r>
              <a:rPr lang="fr-CA" dirty="0"/>
              <a:t>Respect des normes graphiques Québec.ca, SGQRI (accessibilité) et Responsive Web Design</a:t>
            </a:r>
          </a:p>
          <a:p>
            <a:r>
              <a:rPr lang="fr-CA" dirty="0"/>
              <a:t>Génère en extrant : </a:t>
            </a:r>
          </a:p>
          <a:p>
            <a:pPr lvl="1"/>
            <a:r>
              <a:rPr lang="fr-CA" dirty="0"/>
              <a:t>Document(s) PDF</a:t>
            </a:r>
          </a:p>
          <a:p>
            <a:pPr lvl="1"/>
            <a:r>
              <a:rPr lang="fr-CA" dirty="0"/>
              <a:t>Données structurées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0184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6EFFD-9451-A3C9-B71F-A6FC49C8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245"/>
            <a:ext cx="33232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Formatage des champs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D9AF5D-F857-788F-5A34-CE4F36C23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3253" cy="4351338"/>
          </a:xfrm>
        </p:spPr>
        <p:txBody>
          <a:bodyPr/>
          <a:lstStyle/>
          <a:p>
            <a:r>
              <a:rPr lang="fr-CA" dirty="0"/>
              <a:t>Le formatage s’applique à l’affichage du champ ou à la sortie du champ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2985EE-B5BF-0036-28FC-23CFB733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61" y="1032844"/>
            <a:ext cx="3759926" cy="47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E9D447B-8D75-9E94-7CC2-1272C6C6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76" y="19050"/>
            <a:ext cx="612457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D4536B1-CB0A-9876-9EF5-6E5F5377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88" y="862229"/>
            <a:ext cx="372509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6782F-C494-99A6-BFB8-7BE12DBE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3" y="1853617"/>
            <a:ext cx="3725090" cy="4351338"/>
          </a:xfrm>
        </p:spPr>
        <p:txBody>
          <a:bodyPr/>
          <a:lstStyle/>
          <a:p>
            <a:r>
              <a:rPr lang="fr-CA" dirty="0"/>
              <a:t>Les validations s’appliquent lorsqu’on quitte le champ, ou lors de la révision.</a:t>
            </a:r>
          </a:p>
        </p:txBody>
      </p:sp>
    </p:spTree>
    <p:extLst>
      <p:ext uri="{BB962C8B-B14F-4D97-AF65-F5344CB8AC3E}">
        <p14:creationId xmlns:p14="http://schemas.microsoft.com/office/powerpoint/2010/main" val="2035532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BF869-33FC-DBF6-E052-2BC11101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806245"/>
            <a:ext cx="249127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Sommaire des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80CDF-6919-7AF0-3D42-DCCE8559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" y="1825625"/>
            <a:ext cx="2491274" cy="4351338"/>
          </a:xfrm>
        </p:spPr>
        <p:txBody>
          <a:bodyPr/>
          <a:lstStyle/>
          <a:p>
            <a:r>
              <a:rPr lang="fr-CA" dirty="0"/>
              <a:t>Positionne directement dans la page le champ en erreur cliqué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A400C3-325F-7DBB-A2D6-7C20611D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0"/>
            <a:ext cx="942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19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86BBB1-B7AD-99FC-FCFE-15E697F7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err="1"/>
              <a:t>Conavigation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E3FF1B-3456-1B05-1BED-4A86C896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0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La </a:t>
            </a:r>
            <a:r>
              <a:rPr lang="fr-CA" dirty="0" err="1"/>
              <a:t>conavigation</a:t>
            </a:r>
            <a:r>
              <a:rPr lang="fr-CA" dirty="0"/>
              <a:t> est une fonctionnalité qui permet à un agent de voir, en temps réel, le formulaire qu’un citoyen est en train de remplir, afin de lui offrir du soutien.</a:t>
            </a:r>
          </a:p>
          <a:p>
            <a:pPr lvl="1"/>
            <a:r>
              <a:rPr lang="fr-CA" dirty="0"/>
              <a:t>Sera mise en production au courant du mois de septembre</a:t>
            </a:r>
          </a:p>
          <a:p>
            <a:pPr marL="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29900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97DE0B-CA12-490D-A77C-536CD2ADB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6" y="358374"/>
            <a:ext cx="1051560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Démarrer une session de </a:t>
            </a:r>
            <a:r>
              <a:rPr lang="fr-CA" dirty="0" err="1"/>
              <a:t>conavigation</a:t>
            </a:r>
            <a:endParaRPr lang="fr-CA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EC2DD24-E673-FE8C-70DB-48CE2F9CE14F}"/>
              </a:ext>
            </a:extLst>
          </p:cNvPr>
          <p:cNvSpPr txBox="1">
            <a:spLocks/>
          </p:cNvSpPr>
          <p:nvPr/>
        </p:nvSpPr>
        <p:spPr>
          <a:xfrm>
            <a:off x="436982" y="1253331"/>
            <a:ext cx="41163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 citoyen génère automatiquement le code à fournir à l’agent lors de son appel</a:t>
            </a:r>
          </a:p>
          <a:p>
            <a:r>
              <a:rPr lang="fr-CA" dirty="0"/>
              <a:t>L’agent se connecte via son interface avec ce code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10" name="Image 9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C3C5442C-DEC4-859C-F2B8-BA423EED0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39" y="908981"/>
            <a:ext cx="7345494" cy="53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477893-DFAD-FB44-742A-F1B24A53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482147"/>
            <a:ext cx="1051560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Démarrer une session de </a:t>
            </a:r>
            <a:r>
              <a:rPr lang="fr-CA" dirty="0" err="1"/>
              <a:t>conavigation</a:t>
            </a:r>
            <a:r>
              <a:rPr lang="fr-CA" dirty="0"/>
              <a:t> (suite)</a:t>
            </a:r>
          </a:p>
        </p:txBody>
      </p:sp>
      <p:pic>
        <p:nvPicPr>
          <p:cNvPr id="5" name="Image 4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F14693FF-3FD6-9D42-D8B1-30E5F091F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77" y="1032754"/>
            <a:ext cx="7473607" cy="5439689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A91FA87-7CA3-C04D-470B-A0305C2F7BB6}"/>
              </a:ext>
            </a:extLst>
          </p:cNvPr>
          <p:cNvSpPr txBox="1">
            <a:spLocks/>
          </p:cNvSpPr>
          <p:nvPr/>
        </p:nvSpPr>
        <p:spPr>
          <a:xfrm>
            <a:off x="436982" y="1253331"/>
            <a:ext cx="41163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L’agent est en mesure de voir la saisie en temps réel de l’utilisateur!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80870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736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dirty="0"/>
              <a:t>Guide de configuration des formulaires (P700U)</a:t>
            </a:r>
          </a:p>
          <a:p>
            <a:pPr lvl="1"/>
            <a:r>
              <a:rPr lang="fr-CA" dirty="0"/>
              <a:t>Sert de guide pour faire la démonstration des capacités du système, servir de référence et d’exemples pour les utilisateurs</a:t>
            </a:r>
          </a:p>
          <a:p>
            <a:pPr lvl="1"/>
            <a:r>
              <a:rPr lang="fr-CA" dirty="0"/>
              <a:t>Offre la possibilité de copier/coller les configurations des exemples</a:t>
            </a:r>
          </a:p>
          <a:p>
            <a:pPr lvl="1"/>
            <a:r>
              <a:rPr lang="fr-CA" dirty="0">
                <a:hlinkClick r:id="rId3"/>
              </a:rPr>
              <a:t>https://formulaires.it.mtess.gouv.qc.ca/fr/Form/7/P700U/0/N/#p=sectionPresentation</a:t>
            </a:r>
            <a:endParaRPr lang="fr-CA" dirty="0"/>
          </a:p>
          <a:p>
            <a:endParaRPr lang="fr-CA" dirty="0"/>
          </a:p>
          <a:p>
            <a:r>
              <a:rPr lang="fr-CA" dirty="0"/>
              <a:t>GitHub (service web d’hébergement et de gestion de développement de logiciels)</a:t>
            </a:r>
          </a:p>
          <a:p>
            <a:pPr lvl="1"/>
            <a:r>
              <a:rPr lang="fr-CA" dirty="0"/>
              <a:t>FRW étant utilisé de façon interministérielle, GitHub permet : </a:t>
            </a:r>
          </a:p>
          <a:p>
            <a:pPr lvl="2"/>
            <a:r>
              <a:rPr lang="fr-CA" dirty="0"/>
              <a:t>D’avoir un seul point d’entrée pour toutes les demandes des partenaires</a:t>
            </a:r>
          </a:p>
          <a:p>
            <a:pPr lvl="3"/>
            <a:r>
              <a:rPr lang="fr-CA" dirty="0"/>
              <a:t>Signaler des bugs</a:t>
            </a:r>
          </a:p>
          <a:p>
            <a:pPr lvl="3"/>
            <a:r>
              <a:rPr lang="fr-CA" dirty="0"/>
              <a:t>Demander des nouvelles fonctionnalités</a:t>
            </a:r>
          </a:p>
          <a:p>
            <a:pPr lvl="3"/>
            <a:r>
              <a:rPr lang="fr-CA" dirty="0"/>
              <a:t>Poser des questions</a:t>
            </a:r>
          </a:p>
          <a:p>
            <a:pPr lvl="2"/>
            <a:r>
              <a:rPr lang="fr-CA" dirty="0"/>
              <a:t>D’exposer la documentation d’intégration et d’utilisation </a:t>
            </a:r>
          </a:p>
          <a:p>
            <a:pPr lvl="2"/>
            <a:r>
              <a:rPr lang="fr-CA" dirty="0"/>
              <a:t>De centraliser l’information sur les livraisons, les fonctionnalités en développement, les bugs</a:t>
            </a:r>
          </a:p>
          <a:p>
            <a:pPr lvl="2"/>
            <a:r>
              <a:rPr lang="fr-CA" dirty="0"/>
              <a:t>De s’abonner afin de rester informé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61249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318516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Outil de binding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3185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Cet outil sert à associer les champs du Web dans les champs d’un gabarit PDF avec champs de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CA213E-FFD9-209C-D7B3-2567A00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773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41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540584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Bac à sable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Outil qui permet de visualiser instantanément le formulaire en cours de configuration dans Vs Code</a:t>
            </a:r>
          </a:p>
          <a:p>
            <a:r>
              <a:rPr lang="fr-CA" dirty="0"/>
              <a:t>Permet d’atteindre rapidement et facilement le résultat souhaité, dans une interface conviviale incluant tout le nécessaire, sans avoir besoin de déployer quoi que ce soit ou d’utiliser plusieurs applications différentes</a:t>
            </a:r>
          </a:p>
          <a:p>
            <a:r>
              <a:rPr lang="fr-CA" dirty="0"/>
              <a:t>Voir démo à la diapositive suivante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130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Clientèle cible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kern="1200" dirty="0">
                <a:solidFill>
                  <a:srgbClr val="2D2E83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Tous les ministères et organismes du Gouvernement du Québec souhaitant moderniser </a:t>
            </a:r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leurs</a:t>
            </a:r>
            <a:r>
              <a:rPr lang="fr-CA" kern="1200" dirty="0">
                <a:solidFill>
                  <a:srgbClr val="2D2E83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formulaires </a:t>
            </a:r>
          </a:p>
          <a:p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Utilisateurs actuels : 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MESS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Retraite-Québec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Ministère de l’Environnement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Tribunal administratif du logement</a:t>
            </a:r>
            <a:endParaRPr lang="fr-CA" b="1" dirty="0">
              <a:solidFill>
                <a:srgbClr val="2D2E83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68819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F43D46-6BB0-CC4D-6D46-F3C2F3E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13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Transmission du formulaire</a:t>
            </a:r>
          </a:p>
        </p:txBody>
      </p:sp>
    </p:spTree>
    <p:extLst>
      <p:ext uri="{BB962C8B-B14F-4D97-AF65-F5344CB8AC3E}">
        <p14:creationId xmlns:p14="http://schemas.microsoft.com/office/powerpoint/2010/main" val="2970573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451599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Service de transmission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515998" cy="4351338"/>
          </a:xfrm>
        </p:spPr>
        <p:txBody>
          <a:bodyPr>
            <a:normAutofit/>
          </a:bodyPr>
          <a:lstStyle/>
          <a:p>
            <a:r>
              <a:rPr lang="fr-CA" dirty="0"/>
              <a:t>Lors de la transmission, le système FRW expose les données transmises en format JSON et les fichiers produits</a:t>
            </a:r>
          </a:p>
          <a:p>
            <a:r>
              <a:rPr lang="fr-CA" dirty="0"/>
              <a:t>Chaque M/O doit prévoir son propre service de transmission afin de recevoir ces données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3885CA-4D7E-ECF9-943B-BA23E181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51" y="988183"/>
            <a:ext cx="6304096" cy="48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5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/>
              <a:t>Production des documents en sortie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Le système produit les documents selon les configurations</a:t>
            </a:r>
          </a:p>
          <a:p>
            <a:r>
              <a:rPr lang="fr-CA" dirty="0"/>
              <a:t>2 possibilités : </a:t>
            </a:r>
          </a:p>
          <a:p>
            <a:pPr lvl="1"/>
            <a:r>
              <a:rPr lang="fr-CA" dirty="0"/>
              <a:t>Gabarit Word (par défaut ou personnalisé)</a:t>
            </a:r>
          </a:p>
          <a:p>
            <a:pPr lvl="1"/>
            <a:r>
              <a:rPr lang="fr-CA" dirty="0"/>
              <a:t>Gabarit PDF avec champs des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06262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87195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Gabarit Word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2E0DEB-6ADA-67EC-3E65-56B4E029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85" y="322243"/>
            <a:ext cx="7321215" cy="62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0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168" y="806246"/>
            <a:ext cx="3602515" cy="1716618"/>
          </a:xfrm>
        </p:spPr>
        <p:txBody>
          <a:bodyPr>
            <a:normAutofit/>
          </a:bodyPr>
          <a:lstStyle/>
          <a:p>
            <a:r>
              <a:rPr lang="fr-CA" dirty="0"/>
              <a:t>Gabarit PDF avec champs de saisie dynamiques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DAA602-9FFB-52A1-3FBE-7BF51ECD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84" y="67683"/>
            <a:ext cx="8202047" cy="67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4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3F908-98E2-2B83-14D2-FC1536DB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Entente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1EAC85-AC2A-CFC9-22EA-F50E4167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646"/>
            <a:ext cx="10515600" cy="4652667"/>
          </a:xfrm>
        </p:spPr>
        <p:txBody>
          <a:bodyPr>
            <a:normAutofit lnSpcReduction="10000"/>
          </a:bodyPr>
          <a:lstStyle/>
          <a:p>
            <a:r>
              <a:rPr lang="fr-CA" dirty="0"/>
              <a:t>Gabarit de l’entente approuvé par la SMA</a:t>
            </a:r>
          </a:p>
          <a:p>
            <a:r>
              <a:rPr lang="fr-CA" dirty="0"/>
              <a:t>Obligations des parties (MESS + Partenaire)</a:t>
            </a:r>
          </a:p>
          <a:p>
            <a:r>
              <a:rPr lang="fr-CA" dirty="0"/>
              <a:t>Modalités financières</a:t>
            </a:r>
          </a:p>
          <a:p>
            <a:pPr lvl="1"/>
            <a:r>
              <a:rPr lang="fr-CA"/>
              <a:t>36 500$ </a:t>
            </a:r>
            <a:r>
              <a:rPr lang="fr-CA" dirty="0"/>
              <a:t>la première année pour la mise en place de la solution</a:t>
            </a:r>
          </a:p>
          <a:p>
            <a:pPr lvl="1"/>
            <a:r>
              <a:rPr lang="fr-CA" dirty="0"/>
              <a:t>0,57$ par formulaire transmis</a:t>
            </a:r>
          </a:p>
          <a:p>
            <a:r>
              <a:rPr lang="fr-CA" dirty="0"/>
              <a:t>Sécurité de l’information</a:t>
            </a:r>
          </a:p>
          <a:p>
            <a:r>
              <a:rPr lang="fr-CA" dirty="0"/>
              <a:t>Résiliation/non renouvellement de l’entente</a:t>
            </a:r>
          </a:p>
          <a:p>
            <a:r>
              <a:rPr lang="fr-CA" dirty="0"/>
              <a:t>Durée et renouvellement de l’entente</a:t>
            </a:r>
          </a:p>
          <a:p>
            <a:pPr lvl="1"/>
            <a:r>
              <a:rPr lang="fr-CA" dirty="0"/>
              <a:t> 1 an</a:t>
            </a:r>
          </a:p>
          <a:p>
            <a:pPr lvl="1"/>
            <a:r>
              <a:rPr lang="fr-CA" dirty="0"/>
              <a:t>Se renouvelle automatiquement</a:t>
            </a:r>
          </a:p>
          <a:p>
            <a:pPr lvl="2"/>
            <a:r>
              <a:rPr lang="fr-CA" dirty="0"/>
              <a:t>Sauf si avis de 60 jours avant la date de renouvellement</a:t>
            </a:r>
          </a:p>
        </p:txBody>
      </p:sp>
    </p:spTree>
    <p:extLst>
      <p:ext uri="{BB962C8B-B14F-4D97-AF65-F5344CB8AC3E}">
        <p14:creationId xmlns:p14="http://schemas.microsoft.com/office/powerpoint/2010/main" val="191454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Respect des normes et standards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Respecte le standard d’accessibilité du gouvernement du Québec en ressources informationnelles (SGQRI 008 2.0).</a:t>
            </a:r>
          </a:p>
          <a:p>
            <a:r>
              <a:rPr lang="fr-CA" dirty="0"/>
              <a:t>Respect des règles du </a:t>
            </a:r>
            <a:r>
              <a:rPr lang="fr-CA" dirty="0">
                <a:hlinkClick r:id="rId2"/>
              </a:rPr>
              <a:t>Système de design gouvernemental</a:t>
            </a:r>
            <a:r>
              <a:rPr lang="fr-CA" dirty="0"/>
              <a:t>.</a:t>
            </a:r>
          </a:p>
          <a:p>
            <a:r>
              <a:rPr lang="fr-CA" dirty="0"/>
              <a:t>Répond aux normes de sécurités du MESS :</a:t>
            </a:r>
          </a:p>
          <a:p>
            <a:pPr lvl="1"/>
            <a:r>
              <a:rPr lang="fr-CA" dirty="0"/>
              <a:t>L’accès aux formulaires est sécurisé </a:t>
            </a:r>
          </a:p>
          <a:p>
            <a:pPr lvl="2"/>
            <a:r>
              <a:rPr lang="fr-CA" dirty="0"/>
              <a:t>Session sécurisée</a:t>
            </a:r>
          </a:p>
          <a:p>
            <a:pPr lvl="2"/>
            <a:r>
              <a:rPr lang="fr-CA" dirty="0"/>
              <a:t>Lien de confiance requis entre le système autorisé et FRW</a:t>
            </a:r>
          </a:p>
          <a:p>
            <a:pPr lvl="1"/>
            <a:r>
              <a:rPr lang="fr-CA" dirty="0"/>
              <a:t>Tous les fichiers transmis sont analysés, validés et scannés par un antivirus</a:t>
            </a:r>
          </a:p>
          <a:p>
            <a:pPr lvl="1"/>
            <a:r>
              <a:rPr lang="fr-CA" dirty="0"/>
              <a:t>Les données sont chiffrées (protocole https, fichiers stockés, données dans la BD)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0690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F6AB5A-DDD0-C5A3-F635-7ACE6491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36" y="301619"/>
            <a:ext cx="7080042" cy="62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C450E6-AAFA-9C41-FBE8-CBFB895A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91" y="723117"/>
            <a:ext cx="40412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Multilingue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8D8E51-673F-972C-2222-32F6BD43D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1" y="1742497"/>
            <a:ext cx="4041273" cy="4351338"/>
          </a:xfrm>
        </p:spPr>
        <p:txBody>
          <a:bodyPr/>
          <a:lstStyle/>
          <a:p>
            <a:r>
              <a:rPr lang="fr-CA" dirty="0"/>
              <a:t>Les formulaires peuvent être multilingue, ou unilingue.</a:t>
            </a:r>
          </a:p>
          <a:p>
            <a:r>
              <a:rPr lang="fr-CA" dirty="0"/>
              <a:t>Lorsqu’unilingue, le lien pour changer de langue (coin supérieur droit) est masqué</a:t>
            </a:r>
          </a:p>
        </p:txBody>
      </p:sp>
    </p:spTree>
    <p:extLst>
      <p:ext uri="{BB962C8B-B14F-4D97-AF65-F5344CB8AC3E}">
        <p14:creationId xmlns:p14="http://schemas.microsoft.com/office/powerpoint/2010/main" val="416637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6FA265B-5A42-3357-D689-B5607D81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0"/>
            <a:ext cx="902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E0FF1D-4EDC-F64E-53F1-8645DA63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78" y="600971"/>
            <a:ext cx="245581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réactif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364FE-7C10-9160-6596-8C2CCD29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78" y="1905691"/>
            <a:ext cx="2455818" cy="4351338"/>
          </a:xfrm>
        </p:spPr>
        <p:txBody>
          <a:bodyPr/>
          <a:lstStyle/>
          <a:p>
            <a:r>
              <a:rPr lang="fr-CA" dirty="0"/>
              <a:t>Ordinateur</a:t>
            </a:r>
          </a:p>
          <a:p>
            <a:r>
              <a:rPr lang="fr-CA" dirty="0"/>
              <a:t>Tablette</a:t>
            </a:r>
          </a:p>
          <a:p>
            <a:r>
              <a:rPr lang="fr-CA" dirty="0"/>
              <a:t>Téléphone </a:t>
            </a:r>
          </a:p>
        </p:txBody>
      </p:sp>
    </p:spTree>
    <p:extLst>
      <p:ext uri="{BB962C8B-B14F-4D97-AF65-F5344CB8AC3E}">
        <p14:creationId xmlns:p14="http://schemas.microsoft.com/office/powerpoint/2010/main" val="56958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Démonstration des fonctionnalités offertes par FRW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Accès anonyme versus accès authentifié, enregistrement et reprise</a:t>
            </a:r>
          </a:p>
          <a:p>
            <a:r>
              <a:rPr lang="fr-CA" dirty="0"/>
              <a:t>Contrôles disponibles</a:t>
            </a:r>
          </a:p>
          <a:p>
            <a:r>
              <a:rPr lang="fr-CA" dirty="0"/>
              <a:t>Outils de développement modernes, conviviaux, très facilitants et productifs</a:t>
            </a:r>
          </a:p>
          <a:p>
            <a:pPr lvl="1"/>
            <a:r>
              <a:rPr lang="fr-CA" dirty="0"/>
              <a:t>Guide utilisateur pour les configurations (P700)</a:t>
            </a:r>
          </a:p>
          <a:p>
            <a:pPr lvl="1"/>
            <a:r>
              <a:rPr lang="fr-CA" dirty="0"/>
              <a:t>GitHub</a:t>
            </a:r>
          </a:p>
          <a:p>
            <a:pPr lvl="1"/>
            <a:r>
              <a:rPr lang="fr-CA" dirty="0"/>
              <a:t>Outil de binding </a:t>
            </a:r>
          </a:p>
          <a:p>
            <a:pPr lvl="1"/>
            <a:r>
              <a:rPr lang="fr-CA" dirty="0"/>
              <a:t>Bac à sable</a:t>
            </a:r>
          </a:p>
          <a:p>
            <a:r>
              <a:rPr lang="fr-CA" dirty="0"/>
              <a:t>Transmission du formulaire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6548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7" y="530941"/>
            <a:ext cx="2996683" cy="550607"/>
          </a:xfrm>
        </p:spPr>
        <p:txBody>
          <a:bodyPr>
            <a:noAutofit/>
          </a:bodyPr>
          <a:lstStyle/>
          <a:p>
            <a:r>
              <a:rPr lang="fr-CA" sz="3200" dirty="0"/>
              <a:t>Accès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931E45-8862-9342-C80E-4DC5AD38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746330"/>
            <a:ext cx="3810000" cy="530542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61969-034C-FD62-6B9B-759167B741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Ouvert au grand public, sans avoir besoin de s’authentifier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55744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9">
      <a:dk1>
        <a:srgbClr val="2D2E83"/>
      </a:dk1>
      <a:lt1>
        <a:sysClr val="window" lastClr="FFFFFF"/>
      </a:lt1>
      <a:dk2>
        <a:srgbClr val="38A7DE"/>
      </a:dk2>
      <a:lt2>
        <a:srgbClr val="BDE3F2"/>
      </a:lt2>
      <a:accent1>
        <a:srgbClr val="005DA1"/>
      </a:accent1>
      <a:accent2>
        <a:srgbClr val="3B85C4"/>
      </a:accent2>
      <a:accent3>
        <a:srgbClr val="4DC0DF"/>
      </a:accent3>
      <a:accent4>
        <a:srgbClr val="2FB7C2"/>
      </a:accent4>
      <a:accent5>
        <a:srgbClr val="2FB7C2"/>
      </a:accent5>
      <a:accent6>
        <a:srgbClr val="F7F109"/>
      </a:accent6>
      <a:hlink>
        <a:srgbClr val="0000FF"/>
      </a:hlink>
      <a:folHlink>
        <a:srgbClr val="00206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588EDF127D645894E1688C8FC638F" ma:contentTypeVersion="2" ma:contentTypeDescription="Crée un document." ma:contentTypeScope="" ma:versionID="02fac70a0a0a1930db953a0a3c1d2d74">
  <xsd:schema xmlns:xsd="http://www.w3.org/2001/XMLSchema" xmlns:xs="http://www.w3.org/2001/XMLSchema" xmlns:p="http://schemas.microsoft.com/office/2006/metadata/properties" xmlns:ns2="d77c5e9c-3a33-4f24-b064-05ac1f5bdb9d" targetNamespace="http://schemas.microsoft.com/office/2006/metadata/properties" ma:root="true" ma:fieldsID="d7fc9474e1af4087c6618023b502154c" ns2:_="">
    <xsd:import namespace="d77c5e9c-3a33-4f24-b064-05ac1f5bd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c5e9c-3a33-4f24-b064-05ac1f5bd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1B8DBB-54EF-46A4-B248-E3576FC9CE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7c5e9c-3a33-4f24-b064-05ac1f5bd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3593B3-8E7C-4E61-85E3-EA2D0F6A17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C7E3F4-6E06-4DA3-B633-1BACCA5712D7}">
  <ds:schemaRefs>
    <ds:schemaRef ds:uri="http://purl.org/dc/elements/1.1/"/>
    <ds:schemaRef ds:uri="d77c5e9c-3a33-4f24-b064-05ac1f5bdb9d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6763</TotalTime>
  <Words>1256</Words>
  <Application>Microsoft Office PowerPoint</Application>
  <PresentationFormat>Grand écran</PresentationFormat>
  <Paragraphs>249</Paragraphs>
  <Slides>46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49" baseType="lpstr">
      <vt:lpstr>Arial</vt:lpstr>
      <vt:lpstr>Calibri</vt:lpstr>
      <vt:lpstr>Thème Office</vt:lpstr>
      <vt:lpstr>Présentation FRW</vt:lpstr>
      <vt:lpstr>Plan de la présentation</vt:lpstr>
      <vt:lpstr>Qu’est-ce que c’est?</vt:lpstr>
      <vt:lpstr>Clientèle cible</vt:lpstr>
      <vt:lpstr>Respect des normes et standards</vt:lpstr>
      <vt:lpstr>Multilingue</vt:lpstr>
      <vt:lpstr>Affichage réactif</vt:lpstr>
      <vt:lpstr>Démonstration des fonctionnalités offertes par FRW</vt:lpstr>
      <vt:lpstr>Accès anonyme</vt:lpstr>
      <vt:lpstr>Présentation PowerPoint</vt:lpstr>
      <vt:lpstr>Présentation PowerPoint</vt:lpstr>
      <vt:lpstr>Enregistrement d’un formulaire anonyme</vt:lpstr>
      <vt:lpstr>Enregistrement d’un formulaire authentifié</vt:lpstr>
      <vt:lpstr>Reprise d’un formulaire anonyme</vt:lpstr>
      <vt:lpstr>Reprise d’un formulaire authentifié</vt:lpstr>
      <vt:lpstr>Contrôles</vt:lpstr>
      <vt:lpstr>Paiement intégré</vt:lpstr>
      <vt:lpstr>Produit unique avec montant global de transaction avec ou sans taxe</vt:lpstr>
      <vt:lpstr>Produits multiples avec quantité dynamique avec ou sans taxes</vt:lpstr>
      <vt:lpstr>Validation des coordonnées bancaires</vt:lpstr>
      <vt:lpstr>Précision sur un champ</vt:lpstr>
      <vt:lpstr>Ajout de pièces jointes</vt:lpstr>
      <vt:lpstr>Adresse</vt:lpstr>
      <vt:lpstr>Liste déroulante</vt:lpstr>
      <vt:lpstr>Groupes répétables</vt:lpstr>
      <vt:lpstr>Affichage conditionnel</vt:lpstr>
      <vt:lpstr>Aide contextuelle</vt:lpstr>
      <vt:lpstr>Composants d’affichage</vt:lpstr>
      <vt:lpstr>Étapier</vt:lpstr>
      <vt:lpstr>Formatage des champs</vt:lpstr>
      <vt:lpstr>Validations</vt:lpstr>
      <vt:lpstr>Sommaire des erreurs</vt:lpstr>
      <vt:lpstr>Conavigation</vt:lpstr>
      <vt:lpstr>Démarrer une session de conavigation</vt:lpstr>
      <vt:lpstr>Démarrer une session de conavigation (suite)</vt:lpstr>
      <vt:lpstr>Outils de développement</vt:lpstr>
      <vt:lpstr>Outils de développement</vt:lpstr>
      <vt:lpstr>Outil de binding</vt:lpstr>
      <vt:lpstr>Bac à sable</vt:lpstr>
      <vt:lpstr>Présentation PowerPoint</vt:lpstr>
      <vt:lpstr>Transmission du formulaire</vt:lpstr>
      <vt:lpstr>Service de transmission</vt:lpstr>
      <vt:lpstr>Production des documents en sortie</vt:lpstr>
      <vt:lpstr>Gabarit Word</vt:lpstr>
      <vt:lpstr>Gabarit PDF avec champs de saisie dynamiques</vt:lpstr>
      <vt:lpstr>Entente </vt:lpstr>
    </vt:vector>
  </TitlesOfParts>
  <Company>Ministère du Conseil exécutif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Sandoval, Claudia</dc:creator>
  <cp:lastModifiedBy>Gauthier, Stéphanie</cp:lastModifiedBy>
  <cp:revision>122</cp:revision>
  <dcterms:created xsi:type="dcterms:W3CDTF">2019-04-02T14:08:11Z</dcterms:created>
  <dcterms:modified xsi:type="dcterms:W3CDTF">2025-09-09T15:30:07Z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0x010100E0A588EDF127D645894E1688C8FC638F</vt:lpwstr>
  </property>
</Properties>
</file>